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8" r:id="rId7"/>
    <p:sldId id="269" r:id="rId8"/>
    <p:sldId id="265" r:id="rId9"/>
    <p:sldId id="270" r:id="rId10"/>
    <p:sldId id="271" r:id="rId11"/>
    <p:sldId id="272" r:id="rId12"/>
    <p:sldId id="273" r:id="rId13"/>
    <p:sldId id="282" r:id="rId14"/>
    <p:sldId id="274" r:id="rId15"/>
    <p:sldId id="275" r:id="rId16"/>
    <p:sldId id="276" r:id="rId17"/>
    <p:sldId id="283" r:id="rId18"/>
    <p:sldId id="284" r:id="rId19"/>
    <p:sldId id="285" r:id="rId20"/>
    <p:sldId id="277" r:id="rId21"/>
    <p:sldId id="266" r:id="rId22"/>
    <p:sldId id="278" r:id="rId23"/>
    <p:sldId id="262" r:id="rId24"/>
    <p:sldId id="263" r:id="rId25"/>
    <p:sldId id="267" r:id="rId26"/>
    <p:sldId id="279" r:id="rId27"/>
    <p:sldId id="280" r:id="rId28"/>
    <p:sldId id="264" r:id="rId29"/>
  </p:sld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3109"/>
        <p:guide pos="55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5528"/>
        <p:guide pos="310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29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30.jpeg"  /><Relationship Id="rId5" Type="http://schemas.openxmlformats.org/officeDocument/2006/relationships/image" Target="../media/image31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32.jpeg"  /><Relationship Id="rId5" Type="http://schemas.openxmlformats.org/officeDocument/2006/relationships/image" Target="../media/image3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34.jpeg"  /><Relationship Id="rId5" Type="http://schemas.openxmlformats.org/officeDocument/2006/relationships/image" Target="../media/image35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Relationship Id="rId6" Type="http://schemas.openxmlformats.org/officeDocument/2006/relationships/image" Target="../media/image6.jpeg"  /><Relationship Id="rId7" Type="http://schemas.openxmlformats.org/officeDocument/2006/relationships/image" Target="../media/image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4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2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792215" y="1134478"/>
                <a:ext cx="2648149" cy="630780"/>
              </a:xfrm>
              <a:prstGeom prst="rect">
                <a:avLst/>
              </a:prstGeom>
              <a:solidFill>
                <a:srgbClr val="f2f3f7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4165884" y="1134478"/>
                <a:ext cx="2648149" cy="63078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3944280" y="4457139"/>
                <a:ext cx="2122142" cy="844027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116290" y="3329064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813764" y="5812957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5404385" y="7035569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5404385" y="2287285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01177" y="7902771"/>
                <a:ext cx="2736660" cy="82057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5049250" y="8175442"/>
                <a:ext cx="1324074" cy="351430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9689660" y="4088756"/>
                <a:ext cx="6021627" cy="172420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KoPubWorld돋움체 Medium"/>
                  <a:ea typeface="KoPubWorld돋움체 Medium"/>
                </a:endParaRPr>
              </a:p>
            </p:txBody>
          </p:sp>
        </p:grpSp>
        <p:sp>
          <p:nvSpPr>
            <p:cNvPr id="15" name="가로 글상자 14"/>
            <p:cNvSpPr txBox="1"/>
            <p:nvPr/>
          </p:nvSpPr>
          <p:spPr>
            <a:xfrm>
              <a:off x="14919960" y="8225320"/>
              <a:ext cx="1653591" cy="28812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lvl="0">
                <a:defRPr/>
              </a:pPr>
              <a:r>
                <a:rPr lang="ko-KR" altLang="en-US" sz="130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개인 프로젝트</a:t>
              </a:r>
              <a:r>
                <a:rPr lang="en-US" altLang="ko-KR" sz="130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_</a:t>
              </a:r>
              <a:r>
                <a:rPr lang="ko-KR" altLang="en-US" sz="130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신지수</a:t>
              </a:r>
              <a:endPara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16" name="가로 글상자 15"/>
            <p:cNvSpPr txBox="1"/>
            <p:nvPr/>
          </p:nvSpPr>
          <p:spPr>
            <a:xfrm>
              <a:off x="9978090" y="4210139"/>
              <a:ext cx="6652002" cy="145533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바탕체 Bold"/>
                  <a:ea typeface="KoPubWorld바탕체 Bold"/>
                </a:rPr>
                <a:t>의정부을지대병원 장례식장 </a:t>
              </a:r>
  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endParaRPr>
            </a:p>
            <a:p>
              <a:pPr marL="0" lvl="0" indent="0" algn="ctr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바탕체 Bold"/>
                  <a:ea typeface="KoPubWorld바탕체 Bold"/>
                </a:rPr>
                <a:t>웹사이트 리디자인</a:t>
              </a:r>
  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endParaRPr>
            </a:p>
          </p:txBody>
        </p:sp>
        <p:grpSp>
          <p:nvGrpSpPr>
            <p:cNvPr id="22" name=""/>
            <p:cNvGrpSpPr/>
            <p:nvPr/>
          </p:nvGrpSpPr>
          <p:grpSpPr>
            <a:xfrm rot="0">
              <a:off x="2099310" y="2329475"/>
              <a:ext cx="4701257" cy="5040970"/>
              <a:chOff x="2099310" y="2329475"/>
              <a:chExt cx="4701257" cy="5040970"/>
            </a:xfrm>
          </p:grpSpPr>
          <p:sp>
            <p:nvSpPr>
              <p:cNvPr id="17" name="가로 글상자 16"/>
              <p:cNvSpPr txBox="1"/>
              <p:nvPr/>
            </p:nvSpPr>
            <p:spPr>
              <a:xfrm>
                <a:off x="4271010" y="4693319"/>
                <a:ext cx="1392555" cy="488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lvl="0" algn="ctr">
                  <a:defRPr/>
                </a:pPr>
                <a:r>
                  <a:rPr lang="en-US" altLang="ko-KR" sz="2600">
                    <a:solidFill>
                      <a:srgbClr val="808080"/>
                    </a:solidFill>
                    <a:latin typeface="KoPubWorld바탕체 Bold"/>
                    <a:ea typeface="KoPubWorld바탕체 Bold"/>
                  </a:rPr>
                  <a:t>Node.js</a:t>
                </a:r>
                <a:endParaRPr lang="en-US" altLang="ko-KR" sz="2600">
                  <a:solidFill>
                    <a:srgbClr val="808080"/>
                  </a:solidFill>
                  <a:latin typeface="KoPubWorld바탕체 Bold"/>
                  <a:ea typeface="KoPubWorld바탕체 Bold"/>
                </a:endParaRPr>
              </a:p>
            </p:txBody>
          </p:sp>
          <p:sp>
            <p:nvSpPr>
              <p:cNvPr id="18" name="가로 글상자 17"/>
              <p:cNvSpPr txBox="1"/>
              <p:nvPr/>
            </p:nvSpPr>
            <p:spPr>
              <a:xfrm>
                <a:off x="2394585" y="3334819"/>
                <a:ext cx="516983" cy="282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lvl="0">
                  <a:defRPr/>
                </a:pPr>
                <a:r>
                  <a:rPr lang="en-US" altLang="ko-KR" sz="1300">
                    <a:solidFill>
                      <a:srgbClr val="808080"/>
                    </a:solidFill>
                    <a:latin typeface="KoPubWorld바탕체 Medium"/>
                    <a:ea typeface="KoPubWorld바탕체 Medium"/>
                  </a:rPr>
                  <a:t>CSS</a:t>
                </a:r>
                <a:endParaRPr lang="en-US" altLang="ko-KR" sz="1300">
                  <a:solidFill>
                    <a:srgbClr val="808080"/>
                  </a:solidFill>
                  <a:latin typeface="KoPubWorld바탕체 Medium"/>
                  <a:ea typeface="KoPubWorld바탕체 Medium"/>
                </a:endParaRPr>
              </a:p>
            </p:txBody>
          </p:sp>
          <p:sp>
            <p:nvSpPr>
              <p:cNvPr id="19" name="가로 글상자 18"/>
              <p:cNvSpPr txBox="1"/>
              <p:nvPr/>
            </p:nvSpPr>
            <p:spPr>
              <a:xfrm>
                <a:off x="5890260" y="2329475"/>
                <a:ext cx="695349" cy="287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808080"/>
                    </a:solidFill>
                    <a:latin typeface="KoPubWorld바탕체 Medium"/>
                    <a:ea typeface="KoPubWorld바탕체 Medium"/>
                  </a:rPr>
                  <a:t>HTML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KoPubWorld바탕체 Medium"/>
                  <a:ea typeface="KoPubWorld바탕체 Medium"/>
                </a:endParaRPr>
              </a:p>
            </p:txBody>
          </p:sp>
          <p:sp>
            <p:nvSpPr>
              <p:cNvPr id="20" name="가로 글상자 19"/>
              <p:cNvSpPr txBox="1"/>
              <p:nvPr/>
            </p:nvSpPr>
            <p:spPr>
              <a:xfrm>
                <a:off x="2099310" y="5861945"/>
                <a:ext cx="1010966" cy="289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808080"/>
                    </a:solidFill>
                    <a:latin typeface="KoPubWorld바탕체 Medium"/>
                    <a:ea typeface="KoPubWorld바탕체 Medium"/>
                  </a:rPr>
                  <a:t>JavaScript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KoPubWorld바탕체 Medium"/>
                  <a:ea typeface="KoPubWorld바탕체 Medium"/>
                </a:endParaRPr>
              </a:p>
            </p:txBody>
          </p:sp>
          <p:sp>
            <p:nvSpPr>
              <p:cNvPr id="21" name="가로 글상자 20"/>
              <p:cNvSpPr txBox="1"/>
              <p:nvPr/>
            </p:nvSpPr>
            <p:spPr>
              <a:xfrm>
                <a:off x="5852160" y="7084277"/>
                <a:ext cx="948407" cy="286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marL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  <a:solidFill>
                      <a:srgbClr val="808080"/>
                    </a:solidFill>
                    <a:latin typeface="KoPubWorld바탕체 Medium"/>
                    <a:ea typeface="KoPubWorld바탕체 Medium"/>
                  </a:rPr>
                  <a:t>DataBase</a:t>
                </a:r>
    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KoPubWorld바탕체 Medium"/>
                  <a:ea typeface="KoPubWorld바탕체 Medium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아산병원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20"/>
            <a:ext cx="11838858" cy="7133166"/>
          </a:xfrm>
          <a:prstGeom prst="rect">
            <a:avLst/>
          </a:prstGeom>
        </p:spPr>
      </p:pic>
      <p:sp>
        <p:nvSpPr>
          <p:cNvPr id="92" name="가로 글상자 91"/>
          <p:cNvSpPr txBox="1"/>
          <p:nvPr/>
        </p:nvSpPr>
        <p:spPr>
          <a:xfrm>
            <a:off x="12832246" y="6972067"/>
            <a:ext cx="3054149" cy="1798553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차분하고 단정한 색감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신뢰감있는 글씨체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보이는 빈소 현황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사용자를 위한 서비스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Good!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rcRect t="9900" r="2850" b="2540"/>
          <a:stretch>
            <a:fillRect/>
          </a:stretch>
        </p:blipFill>
        <p:spPr>
          <a:xfrm>
            <a:off x="11793796" y="2607478"/>
            <a:ext cx="4487208" cy="3888338"/>
          </a:xfrm>
          <a:prstGeom prst="rect">
            <a:avLst/>
          </a:prstGeom>
          <a:ln>
            <a:solidFill>
              <a:srgbClr val="d9d9d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충북대병원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20"/>
            <a:ext cx="13089546" cy="5741754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92384" y="6946445"/>
            <a:ext cx="11201944" cy="2635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충북대병원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7159" y="2435260"/>
            <a:ext cx="10503293" cy="5004999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98823" y="6415900"/>
            <a:ext cx="10099766" cy="3110897"/>
          </a:xfrm>
          <a:prstGeom prst="rect">
            <a:avLst/>
          </a:prstGeom>
        </p:spPr>
      </p:pic>
      <p:sp>
        <p:nvSpPr>
          <p:cNvPr id="96" name="가로 글상자 95"/>
          <p:cNvSpPr txBox="1"/>
          <p:nvPr/>
        </p:nvSpPr>
        <p:spPr>
          <a:xfrm>
            <a:off x="12192710" y="3298138"/>
            <a:ext cx="3054149" cy="2148257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깔끔하고 신뢰감 있는 색감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부드러운 글씨체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깔끔하고 보기 편한 전체 디자인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알아보기 쉬운 아이콘 사용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적절한 일러스트와 이미지 사용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세종충남대병원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20"/>
            <a:ext cx="14478958" cy="6937675"/>
          </a:xfrm>
          <a:prstGeom prst="rect">
            <a:avLst/>
          </a:prstGeom>
        </p:spPr>
      </p:pic>
      <p:sp>
        <p:nvSpPr>
          <p:cNvPr id="93" name="가로 글상자 92"/>
          <p:cNvSpPr txBox="1"/>
          <p:nvPr/>
        </p:nvSpPr>
        <p:spPr>
          <a:xfrm>
            <a:off x="13512605" y="5611352"/>
            <a:ext cx="3135790" cy="2140093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깔끔한 색감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로고 포인트 색상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깔끔한 글씨체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보기 편안한 전체 디자인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알아볼 수 있는 브랜드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적절한 간격의 디자인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기존 디자인</a:t>
            </a:r>
            <a:endParaRPr lang="ko-KR" altLang="en-US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을지대병원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19"/>
            <a:ext cx="14770768" cy="7054463"/>
          </a:xfrm>
          <a:prstGeom prst="rect">
            <a:avLst/>
          </a:prstGeom>
        </p:spPr>
      </p:pic>
      <p:sp>
        <p:nvSpPr>
          <p:cNvPr id="94" name="가로 글상자 93"/>
          <p:cNvSpPr txBox="1"/>
          <p:nvPr/>
        </p:nvSpPr>
        <p:spPr>
          <a:xfrm>
            <a:off x="13607336" y="6622236"/>
            <a:ext cx="3122182" cy="2148384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많은 여백의 웹사이트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신뢰감을 주는 색상이지만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   보는 이에 따라 싫증을 느낄 수 있음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많은 글자 수로 인한 복잡함 증가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보기 편한 아이콘 사용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너무 작은 메뉴의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와이어프레임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_Main</a:t>
            </a:r>
            <a:endParaRPr lang="en-US" altLang="ko-KR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3" name="가로 글상자 92"/>
          <p:cNvSpPr txBox="1"/>
          <p:nvPr/>
        </p:nvSpPr>
        <p:spPr>
          <a:xfrm>
            <a:off x="13020178" y="4781575"/>
            <a:ext cx="3435333" cy="1455395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화면 전체 크기 사용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신뢰감을 주는 좀 더 깊은 색감으로 변경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글자 수 최소화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메뉴 슬라이드 생성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083611"/>
            <a:ext cx="12261539" cy="7533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와이어프레임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_Sub</a:t>
            </a: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 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(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장례식장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/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장례지도사 소개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)</a:t>
            </a:r>
            <a:endParaRPr lang="en-US" altLang="ko-KR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715637"/>
            <a:ext cx="9670925" cy="6442246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67861" y="2215478"/>
            <a:ext cx="9697022" cy="6459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와이어프레임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_Sub</a:t>
            </a: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 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(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오시는 길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/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장례 이용절차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)</a:t>
            </a:r>
            <a:endParaRPr lang="en-US" altLang="ko-KR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113767"/>
            <a:ext cx="9751771" cy="6496101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72144" y="2785314"/>
            <a:ext cx="9840548" cy="6555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와이어프레임</a:t>
            </a:r>
            <a:r>
              <a:rPr lang="en-US" altLang="ko-KR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_Sub</a:t>
            </a: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 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(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조문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/</a:t>
            </a: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감사인사 게시판</a:t>
            </a:r>
            <a:r>
              <a:rPr lang="en-US" altLang="ko-KR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)</a:t>
            </a:r>
            <a:endParaRPr lang="en-US" altLang="ko-KR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139864"/>
            <a:ext cx="11299160" cy="7526888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18196" y="2759640"/>
            <a:ext cx="9928057" cy="6613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추가기능</a:t>
            </a:r>
            <a:endParaRPr lang="en-US" altLang="ko-KR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109" name="가로 글상자 108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장례식장 웹페이지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grpSp>
        <p:nvGrpSpPr>
          <p:cNvPr id="129" name=""/>
          <p:cNvGrpSpPr/>
          <p:nvPr/>
        </p:nvGrpSpPr>
        <p:grpSpPr>
          <a:xfrm rot="0">
            <a:off x="5245546" y="3733685"/>
            <a:ext cx="7065387" cy="3778184"/>
            <a:chOff x="5258593" y="3733685"/>
            <a:chExt cx="7065387" cy="3778184"/>
          </a:xfrm>
        </p:grpSpPr>
        <p:grpSp>
          <p:nvGrpSpPr>
            <p:cNvPr id="108" name=""/>
            <p:cNvGrpSpPr/>
            <p:nvPr/>
          </p:nvGrpSpPr>
          <p:grpSpPr>
            <a:xfrm rot="0">
              <a:off x="9244236" y="3733685"/>
              <a:ext cx="3079744" cy="3778184"/>
              <a:chOff x="7238361" y="3577537"/>
              <a:chExt cx="3079744" cy="3778184"/>
            </a:xfrm>
          </p:grpSpPr>
          <p:grpSp>
            <p:nvGrpSpPr>
              <p:cNvPr id="100" name="그룹 99"/>
              <p:cNvGrpSpPr/>
              <p:nvPr/>
            </p:nvGrpSpPr>
            <p:grpSpPr>
              <a:xfrm rot="0">
                <a:off x="7649593" y="3577537"/>
                <a:ext cx="2257294" cy="945976"/>
                <a:chOff x="2991476" y="3052332"/>
                <a:chExt cx="2257294" cy="945976"/>
              </a:xfrm>
            </p:grpSpPr>
            <p:sp>
              <p:nvSpPr>
                <p:cNvPr id="101" name="가로 글상자 91"/>
                <p:cNvSpPr txBox="1"/>
                <p:nvPr/>
              </p:nvSpPr>
              <p:spPr>
                <a:xfrm>
                  <a:off x="3230082" y="3285016"/>
                  <a:ext cx="1780077" cy="5192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조문 게시판</a:t>
                  </a:r>
    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감사인사 게시판</a:t>
                  </a:r>
    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sp>
              <p:nvSpPr>
                <p:cNvPr id="102" name="도넛 92"/>
                <p:cNvSpPr/>
                <p:nvPr/>
              </p:nvSpPr>
              <p:spPr>
                <a:xfrm>
                  <a:off x="2991476" y="3052332"/>
                  <a:ext cx="2257294" cy="945976"/>
                </a:xfrm>
                <a:prstGeom prst="donut">
                  <a:avLst>
                    <a:gd name="adj" fmla="val 3125"/>
                  </a:avLst>
                </a:prstGeom>
                <a:solidFill>
                  <a:srgbClr val="83b1e4">
                    <a:alpha val="100000"/>
                  </a:srgbClr>
                </a:solidFill>
                <a:ln w="12700" cap="rnd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grpSp>
            <p:nvGrpSpPr>
              <p:cNvPr id="103" name="그룹 102"/>
              <p:cNvGrpSpPr/>
              <p:nvPr/>
            </p:nvGrpSpPr>
            <p:grpSpPr>
              <a:xfrm rot="0">
                <a:off x="7238361" y="4835402"/>
                <a:ext cx="3079745" cy="2520319"/>
                <a:chOff x="1980045" y="3801336"/>
                <a:chExt cx="3079745" cy="2520319"/>
              </a:xfrm>
            </p:grpSpPr>
            <p:sp>
              <p:nvSpPr>
                <p:cNvPr id="104" name="가로 글상자 95"/>
                <p:cNvSpPr txBox="1"/>
                <p:nvPr/>
              </p:nvSpPr>
              <p:spPr>
                <a:xfrm>
                  <a:off x="1980045" y="3801336"/>
                  <a:ext cx="3079745" cy="491490"/>
                </a:xfrm>
                <a:prstGeom prst="rect">
                  <a:avLst/>
                </a:prstGeom>
              </p:spPr>
              <p:txBody>
                <a:bodyPr wrap="squar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조문객이 남기는 조문 글 게시판 구현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유가족이 남기는 감사인사 게시판 구현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cxnSp>
              <p:nvCxnSpPr>
                <p:cNvPr id="105" name="화살표 96"/>
                <p:cNvCxnSpPr/>
                <p:nvPr/>
              </p:nvCxnSpPr>
              <p:spPr>
                <a:xfrm rot="5400000" flipH="1">
                  <a:off x="3262221" y="4765263"/>
                  <a:ext cx="515394" cy="0"/>
                </a:xfrm>
                <a:prstGeom prst="straightConnector1">
                  <a:avLst/>
                </a:prstGeom>
                <a:noFill/>
                <a:ln w="25400" cap="rnd" cmpd="sng" algn="ctr">
                  <a:solidFill>
                    <a:srgbClr val="83b1e4">
                      <a:alpha val="100000"/>
                    </a:srgbClr>
                  </a:solidFill>
                  <a:prstDash val="solid"/>
                  <a:miter/>
                  <a:tailEnd type="arrow"/>
                </a:ln>
              </p:spPr>
            </p:cxnSp>
            <p:sp>
              <p:nvSpPr>
                <p:cNvPr id="106" name="가로 글상자 97"/>
                <p:cNvSpPr txBox="1"/>
                <p:nvPr/>
              </p:nvSpPr>
              <p:spPr>
                <a:xfrm>
                  <a:off x="2093776" y="5334865"/>
                  <a:ext cx="2966014" cy="986790"/>
                </a:xfrm>
                <a:prstGeom prst="rect">
                  <a:avLst/>
                </a:prstGeom>
              </p:spPr>
              <p:txBody>
                <a:bodyPr wrap="squar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상조회사 웹페이지에는 있지만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  <a:p>
                  <a:pPr marL="0" lvl="0" indent="0" algn="ctr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장례식장 웹페이지에는 대부분 없는 공간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  <a:p>
                  <a:pPr marL="0" lvl="0" indent="0" algn="ctr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구현하기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</p:grpSp>
        </p:grpSp>
        <p:grpSp>
          <p:nvGrpSpPr>
            <p:cNvPr id="127" name=""/>
            <p:cNvGrpSpPr/>
            <p:nvPr/>
          </p:nvGrpSpPr>
          <p:grpSpPr>
            <a:xfrm rot="0">
              <a:off x="5258593" y="3799012"/>
              <a:ext cx="2852283" cy="3647529"/>
              <a:chOff x="2953780" y="3818166"/>
              <a:chExt cx="2852283" cy="3647529"/>
            </a:xfrm>
          </p:grpSpPr>
          <p:grpSp>
            <p:nvGrpSpPr>
              <p:cNvPr id="126" name=""/>
              <p:cNvGrpSpPr/>
              <p:nvPr/>
            </p:nvGrpSpPr>
            <p:grpSpPr>
              <a:xfrm rot="0">
                <a:off x="3211916" y="3818166"/>
                <a:ext cx="2336011" cy="2479500"/>
                <a:chOff x="3300097" y="3818166"/>
                <a:chExt cx="2336011" cy="2479500"/>
              </a:xfrm>
            </p:grpSpPr>
            <p:sp>
              <p:nvSpPr>
                <p:cNvPr id="117" name="가로 글상자 91"/>
                <p:cNvSpPr txBox="1"/>
                <p:nvPr/>
              </p:nvSpPr>
              <p:spPr>
                <a:xfrm>
                  <a:off x="3497399" y="4176280"/>
                  <a:ext cx="1941407" cy="5176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장례지도사 안내 페이지</a:t>
                  </a:r>
    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sp>
              <p:nvSpPr>
                <p:cNvPr id="118" name="도넛 92"/>
                <p:cNvSpPr/>
                <p:nvPr/>
              </p:nvSpPr>
              <p:spPr>
                <a:xfrm>
                  <a:off x="3339456" y="3818166"/>
                  <a:ext cx="2257294" cy="945976"/>
                </a:xfrm>
                <a:prstGeom prst="donut">
                  <a:avLst>
                    <a:gd name="adj" fmla="val 3125"/>
                  </a:avLst>
                </a:prstGeom>
                <a:solidFill>
                  <a:srgbClr val="83b1e4">
                    <a:alpha val="100000"/>
                  </a:srgbClr>
                </a:solidFill>
                <a:ln w="12700" cap="rnd" cmpd="sng" algn="ctr">
                  <a:noFill/>
                  <a:prstDash val="solid"/>
                  <a:miter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120" name="가로 글상자 95"/>
                <p:cNvSpPr txBox="1"/>
                <p:nvPr/>
              </p:nvSpPr>
              <p:spPr>
                <a:xfrm>
                  <a:off x="3300097" y="5139245"/>
                  <a:ext cx="2336011" cy="2881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  <a:solidFill>
                        <a:srgbClr val="000000"/>
                      </a:solidFill>
                      <a:latin typeface="KoPubWorld돋움체 Medium"/>
                      <a:ea typeface="KoPubWorld돋움체 Medium"/>
                    </a:rPr>
                    <a:t>장례식장 직원 안내 페이지 구현</a:t>
                  </a:r>
  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cxnSp>
              <p:nvCxnSpPr>
                <p:cNvPr id="121" name="화살표 96"/>
                <p:cNvCxnSpPr/>
                <p:nvPr/>
              </p:nvCxnSpPr>
              <p:spPr>
                <a:xfrm rot="16200000" flipH="1">
                  <a:off x="4210406" y="6039969"/>
                  <a:ext cx="515394" cy="0"/>
                </a:xfrm>
                <a:prstGeom prst="straightConnector1">
                  <a:avLst/>
                </a:prstGeom>
                <a:noFill/>
                <a:ln w="25400" cap="rnd" cmpd="sng" algn="ctr">
                  <a:solidFill>
                    <a:srgbClr val="83b1e4">
                      <a:alpha val="100000"/>
                    </a:srgbClr>
                  </a:solidFill>
                  <a:prstDash val="solid"/>
                  <a:miter/>
                  <a:tailEnd type="arrow"/>
                </a:ln>
              </p:spPr>
            </p:cxnSp>
          </p:grpSp>
          <p:sp>
            <p:nvSpPr>
              <p:cNvPr id="122" name="가로 글상자 97"/>
              <p:cNvSpPr txBox="1"/>
              <p:nvPr/>
            </p:nvSpPr>
            <p:spPr>
              <a:xfrm>
                <a:off x="2953780" y="6783705"/>
                <a:ext cx="2852283" cy="681990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p>
                <a:pPr marL="0" lvl="0" indent="0" algn="ctr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rPr>
                  <a:t>의정부 을지대병원 장례식장의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KoPubWorld돋움체 Medium"/>
                  <a:ea typeface="KoPubWorld돋움체 Medium"/>
                </a:endParaRPr>
              </a:p>
              <a:p>
                <a:pPr marL="0" lvl="0" indent="0" algn="ctr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KoPubWorld돋움체 Medium"/>
                    <a:ea typeface="KoPubWorld돋움체 Medium"/>
                  </a:rPr>
                  <a:t>장례지도사를 소개하는 페이지</a:t>
                </a:r>
  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KoPubWorld돋움체 Medium"/>
                  <a:ea typeface="KoPubWorld돋움체 Medium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93b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7556480" cy="987552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42845" y="1199523"/>
              <a:ext cx="1761472" cy="561061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865177" y="6284047"/>
              <a:ext cx="3183698" cy="1304794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40420" y="6407872"/>
              <a:ext cx="3183698" cy="1304794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008929" y="6426922"/>
              <a:ext cx="3183698" cy="1304794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504604" y="6312622"/>
              <a:ext cx="3183698" cy="1304794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sp>
        <p:nvSpPr>
          <p:cNvPr id="10" name="가로 글상자 9"/>
          <p:cNvSpPr txBox="1"/>
          <p:nvPr/>
        </p:nvSpPr>
        <p:spPr>
          <a:xfrm>
            <a:off x="2679624" y="6102667"/>
            <a:ext cx="1802130" cy="1282065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기획의도 및 키워드 선정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프로젝트 일정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개발 환경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6038576" y="6102666"/>
            <a:ext cx="2049780" cy="1282065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웹사이트 분석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와이어프레임 및 프로토타입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추가기능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9765656" y="6497954"/>
            <a:ext cx="1516380" cy="491490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lvl="0" algn="ctr">
              <a:lnSpc>
                <a:spcPct val="200000"/>
              </a:lnSpc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디자인 및 개발 과정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3" name="가로 글상자 12"/>
          <p:cNvSpPr txBox="1"/>
          <p:nvPr/>
        </p:nvSpPr>
        <p:spPr>
          <a:xfrm>
            <a:off x="13677274" y="6302692"/>
            <a:ext cx="649605" cy="882015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marL="0" lv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결과물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소감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9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10" name="직사각형 2"/>
              <p:cNvSpPr/>
              <p:nvPr/>
            </p:nvSpPr>
            <p:spPr>
              <a:xfrm>
                <a:off x="642845" y="1199523"/>
                <a:ext cx="1761472" cy="56106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1865177" y="6284047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2" name="직사각형 5"/>
              <p:cNvSpPr/>
              <p:nvPr/>
            </p:nvSpPr>
            <p:spPr>
              <a:xfrm>
                <a:off x="5240420" y="640787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3" name="직사각형 6"/>
              <p:cNvSpPr/>
              <p:nvPr/>
            </p:nvSpPr>
            <p:spPr>
              <a:xfrm>
                <a:off x="9008929" y="64269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4" name="직사각형 7"/>
              <p:cNvSpPr/>
              <p:nvPr/>
            </p:nvSpPr>
            <p:spPr>
              <a:xfrm>
                <a:off x="12504604" y="63126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241280" y="1092219"/>
              <a:ext cx="16960186" cy="7620000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6122984" y="1734005"/>
            <a:ext cx="5310512" cy="6407509"/>
            <a:chOff x="6122983" y="1520503"/>
            <a:chExt cx="5310512" cy="6407509"/>
          </a:xfrm>
        </p:grpSpPr>
        <p:sp>
          <p:nvSpPr>
            <p:cNvPr id="17" name="도넛 16"/>
            <p:cNvSpPr/>
            <p:nvPr/>
          </p:nvSpPr>
          <p:spPr>
            <a:xfrm>
              <a:off x="6122983" y="1520503"/>
              <a:ext cx="5310513" cy="5310513"/>
            </a:xfrm>
            <a:prstGeom prst="donut">
              <a:avLst>
                <a:gd name="adj" fmla="val 1953"/>
              </a:avLst>
            </a:prstGeom>
            <a:solidFill>
              <a:srgbClr val="afc9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en-US" altLang="ko-KR" sz="3000">
                  <a:solidFill>
                    <a:srgbClr val="404040"/>
                  </a:solidFill>
                  <a:latin typeface="KoPubWorld바탕체 Medium"/>
                  <a:ea typeface="KoPubWorld바탕체 Medium"/>
                </a:rPr>
                <a:t>CONTENTS 3</a:t>
              </a:r>
              <a:endParaRPr lang="en-US" altLang="ko-KR" sz="3000">
                <a:solidFill>
                  <a:srgbClr val="404040"/>
                </a:solidFill>
                <a:latin typeface="KoPubWorld바탕체 Medium"/>
                <a:ea typeface="KoPubWorld바탕체 Medium"/>
              </a:endParaRPr>
            </a:p>
          </p:txBody>
        </p:sp>
        <p:sp>
          <p:nvSpPr>
            <p:cNvPr id="20" name="가로 글상자 19"/>
            <p:cNvSpPr txBox="1"/>
            <p:nvPr/>
          </p:nvSpPr>
          <p:spPr>
            <a:xfrm>
              <a:off x="7558087" y="7350797"/>
              <a:ext cx="2440305" cy="5772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디자인 및 개발 과정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디자인 및 개발 과정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9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10" name="직사각형 2"/>
              <p:cNvSpPr/>
              <p:nvPr/>
            </p:nvSpPr>
            <p:spPr>
              <a:xfrm>
                <a:off x="642845" y="1199523"/>
                <a:ext cx="1761472" cy="56106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1865177" y="6284047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2" name="직사각형 5"/>
              <p:cNvSpPr/>
              <p:nvPr/>
            </p:nvSpPr>
            <p:spPr>
              <a:xfrm>
                <a:off x="5240420" y="640787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3" name="직사각형 6"/>
              <p:cNvSpPr/>
              <p:nvPr/>
            </p:nvSpPr>
            <p:spPr>
              <a:xfrm>
                <a:off x="9008929" y="64269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4" name="직사각형 7"/>
              <p:cNvSpPr/>
              <p:nvPr/>
            </p:nvSpPr>
            <p:spPr>
              <a:xfrm>
                <a:off x="12504604" y="63126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241280" y="1092219"/>
              <a:ext cx="16960186" cy="7620000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6122984" y="1734005"/>
            <a:ext cx="5310512" cy="6407509"/>
            <a:chOff x="6122983" y="1520503"/>
            <a:chExt cx="5310512" cy="6407509"/>
          </a:xfrm>
        </p:grpSpPr>
        <p:sp>
          <p:nvSpPr>
            <p:cNvPr id="17" name="도넛 16"/>
            <p:cNvSpPr/>
            <p:nvPr/>
          </p:nvSpPr>
          <p:spPr>
            <a:xfrm>
              <a:off x="6122983" y="1520503"/>
              <a:ext cx="5310513" cy="5310513"/>
            </a:xfrm>
            <a:prstGeom prst="donut">
              <a:avLst>
                <a:gd name="adj" fmla="val 1953"/>
              </a:avLst>
            </a:prstGeom>
            <a:solidFill>
              <a:srgbClr val="afc9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en-US" altLang="ko-KR" sz="3000">
                  <a:solidFill>
                    <a:srgbClr val="404040"/>
                  </a:solidFill>
                  <a:effectLst/>
                  <a:latin typeface="KoPubWorld바탕체 Medium"/>
                  <a:ea typeface="KoPubWorld바탕체 Medium"/>
                </a:rPr>
                <a:t>CONTENTS 4</a:t>
              </a:r>
              <a:endParaRPr lang="en-US" altLang="ko-KR" sz="3000">
                <a:solidFill>
                  <a:srgbClr val="404040"/>
                </a:solidFill>
                <a:effectLst/>
                <a:latin typeface="KoPubWorld바탕체 Medium"/>
                <a:ea typeface="KoPubWorld바탕체 Medium"/>
              </a:endParaRPr>
            </a:p>
          </p:txBody>
        </p:sp>
        <p:sp>
          <p:nvSpPr>
            <p:cNvPr id="20" name="가로 글상자 19"/>
            <p:cNvSpPr txBox="1"/>
            <p:nvPr/>
          </p:nvSpPr>
          <p:spPr>
            <a:xfrm>
              <a:off x="7558087" y="7350797"/>
              <a:ext cx="2440305" cy="5772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결과물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소감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결과물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소감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7556480" cy="987552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235723" y="3926544"/>
              <a:ext cx="7111130" cy="2165959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5487232" y="1104010"/>
              <a:ext cx="1396129" cy="548015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4671735" y="7901993"/>
              <a:ext cx="1630994" cy="858816"/>
            </a:xfrm>
            <a:prstGeom prst="rect">
              <a:avLst/>
            </a:prstGeom>
            <a:solidFill>
              <a:srgbClr val="f2f3f7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7" name="가로 글상자 6"/>
          <p:cNvSpPr txBox="1"/>
          <p:nvPr/>
        </p:nvSpPr>
        <p:spPr>
          <a:xfrm>
            <a:off x="6528958" y="4346211"/>
            <a:ext cx="4498564" cy="1183097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7200">
                <a:solidFill>
                  <a:srgbClr val="404040"/>
                </a:solidFill>
                <a:latin typeface="KoPubWorld바탕체 Bold"/>
                <a:ea typeface="KoPubWorld바탕체 Bold"/>
              </a:rPr>
              <a:t>감사합니다</a:t>
            </a:r>
            <a:endParaRPr lang="ko-KR" altLang="en-US" sz="72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9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10" name="직사각형 2"/>
              <p:cNvSpPr/>
              <p:nvPr/>
            </p:nvSpPr>
            <p:spPr>
              <a:xfrm>
                <a:off x="642845" y="1199523"/>
                <a:ext cx="1761472" cy="56106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1865177" y="6284047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2" name="직사각형 5"/>
              <p:cNvSpPr/>
              <p:nvPr/>
            </p:nvSpPr>
            <p:spPr>
              <a:xfrm>
                <a:off x="5240420" y="640787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3" name="직사각형 6"/>
              <p:cNvSpPr/>
              <p:nvPr/>
            </p:nvSpPr>
            <p:spPr>
              <a:xfrm>
                <a:off x="9008929" y="64269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4" name="직사각형 7"/>
              <p:cNvSpPr/>
              <p:nvPr/>
            </p:nvSpPr>
            <p:spPr>
              <a:xfrm>
                <a:off x="12504604" y="63126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241280" y="1092219"/>
              <a:ext cx="16960186" cy="7620000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1" name=""/>
          <p:cNvGrpSpPr/>
          <p:nvPr/>
        </p:nvGrpSpPr>
        <p:grpSpPr>
          <a:xfrm rot="0">
            <a:off x="6122984" y="1734005"/>
            <a:ext cx="5310513" cy="6427015"/>
            <a:chOff x="6122983" y="1520503"/>
            <a:chExt cx="5310513" cy="6427015"/>
          </a:xfrm>
        </p:grpSpPr>
        <p:sp>
          <p:nvSpPr>
            <p:cNvPr id="17" name="도넛 16"/>
            <p:cNvSpPr/>
            <p:nvPr/>
          </p:nvSpPr>
          <p:spPr>
            <a:xfrm>
              <a:off x="6122983" y="1520503"/>
              <a:ext cx="5310513" cy="5310513"/>
            </a:xfrm>
            <a:prstGeom prst="donut">
              <a:avLst>
                <a:gd name="adj" fmla="val 1953"/>
              </a:avLst>
            </a:prstGeom>
            <a:solidFill>
              <a:srgbClr val="afc9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en-US" altLang="ko-KR" sz="3000">
                  <a:solidFill>
                    <a:srgbClr val="404040"/>
                  </a:solidFill>
                  <a:latin typeface="KoPubWorld바탕체 Medium"/>
                  <a:ea typeface="KoPubWorld바탕체 Medium"/>
                </a:rPr>
                <a:t>CONTENTS 1</a:t>
              </a:r>
              <a:endParaRPr lang="en-US" altLang="ko-KR" sz="3000">
                <a:solidFill>
                  <a:srgbClr val="404040"/>
                </a:solidFill>
                <a:latin typeface="KoPubWorld바탕체 Medium"/>
                <a:ea typeface="KoPubWorld바탕체 Medium"/>
              </a:endParaRPr>
            </a:p>
          </p:txBody>
        </p:sp>
        <p:sp>
          <p:nvSpPr>
            <p:cNvPr id="20" name="가로 글상자 19"/>
            <p:cNvSpPr txBox="1"/>
            <p:nvPr/>
          </p:nvSpPr>
          <p:spPr>
            <a:xfrm>
              <a:off x="6520664" y="7370303"/>
              <a:ext cx="4515149" cy="5772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기획의도 및 키워드 선정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프로젝트 일정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개발 환경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9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2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724638" y="736808"/>
                <a:ext cx="4748283" cy="89563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2264389" y="736808"/>
                <a:ext cx="4748283" cy="895634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270248" y="2509880"/>
                <a:ext cx="2885932" cy="6297872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7928382" y="3732493"/>
                <a:ext cx="8672012" cy="2388358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7928383" y="6661075"/>
                <a:ext cx="8842610" cy="2772201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11145272" y="2343264"/>
              <a:ext cx="2317276" cy="11230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2" name="가로 글상자 11"/>
          <p:cNvSpPr txBox="1"/>
          <p:nvPr/>
        </p:nvSpPr>
        <p:spPr>
          <a:xfrm>
            <a:off x="11528207" y="2513861"/>
            <a:ext cx="1487805" cy="391065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lvl="0" algn="ctr">
              <a:defRPr/>
            </a:pPr>
            <a:r>
              <a:rPr lang="ko-KR" altLang="en-US" sz="2000">
                <a:solidFill>
                  <a:srgbClr val="404040"/>
                </a:solidFill>
                <a:latin typeface="KoPubWorld바탕체 Bold"/>
                <a:ea typeface="KoPubWorld바탕체 Bold"/>
              </a:rPr>
              <a:t>키워드 선정</a:t>
            </a:r>
            <a:endParaRPr lang="ko-KR" altLang="en-US" sz="20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14" name="가로 글상자 13"/>
          <p:cNvSpPr txBox="1"/>
          <p:nvPr/>
        </p:nvSpPr>
        <p:spPr>
          <a:xfrm>
            <a:off x="3119337" y="2513861"/>
            <a:ext cx="1249680" cy="391064"/>
          </a:xfrm>
          <a:prstGeom prst="rect">
            <a:avLst/>
          </a:prstGeom>
        </p:spPr>
        <p:txBody>
          <a:bodyPr wrap="none" anchor="ctr" anchorCtr="0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rPr>
              <a:t>기획 의도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grpSp>
        <p:nvGrpSpPr>
          <p:cNvPr id="63" name=""/>
          <p:cNvGrpSpPr/>
          <p:nvPr/>
        </p:nvGrpSpPr>
        <p:grpSpPr>
          <a:xfrm rot="0">
            <a:off x="1709713" y="4112894"/>
            <a:ext cx="4098685" cy="2631759"/>
            <a:chOff x="1709713" y="4189094"/>
            <a:chExt cx="4098685" cy="2631759"/>
          </a:xfrm>
        </p:grpSpPr>
        <p:sp>
          <p:nvSpPr>
            <p:cNvPr id="16" name="가로 글상자 15"/>
            <p:cNvSpPr txBox="1"/>
            <p:nvPr/>
          </p:nvSpPr>
          <p:spPr>
            <a:xfrm>
              <a:off x="1952009" y="5862637"/>
              <a:ext cx="3584335" cy="958216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lvl="0" algn="ctr">
                <a:defRPr/>
              </a:pPr>
              <a:r>
                <a:rPr lang="ko-KR" altLang="en-US" sz="1500">
                  <a:solidFill>
                    <a:srgbClr val="404040"/>
                  </a:solidFill>
                  <a:effectLst/>
                  <a:latin typeface="KoPubWorld돋움체 Bold"/>
                  <a:ea typeface="KoPubWorld돋움체 Bold"/>
                </a:rPr>
                <a:t>사용자 경험 개선</a:t>
              </a:r>
              <a:endParaRPr lang="ko-KR" altLang="en-US" sz="1500">
                <a:solidFill>
                  <a:srgbClr val="404040"/>
                </a:solidFill>
                <a:effectLst/>
                <a:latin typeface="KoPubWorld돋움체 Bold"/>
                <a:ea typeface="KoPubWorld돋움체 Bold"/>
              </a:endParaRPr>
            </a:p>
            <a:p>
              <a:pPr lvl="0" algn="ctr">
                <a:defRPr/>
              </a:pPr>
              <a:endParaRPr lang="ko-KR" altLang="en-US" sz="140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  <a:p>
              <a:pPr lvl="0" algn="ctr">
                <a:defRPr/>
              </a:pPr>
              <a:r>
                <a:rPr lang="ko-KR" altLang="en-US" sz="1400">
                  <a:solidFill>
                    <a:srgbClr val="808080"/>
                  </a:solidFill>
                  <a:latin typeface="KoPubWorld돋움체 Medium"/>
                  <a:ea typeface="KoPubWorld돋움체 Medium"/>
                </a:rPr>
                <a:t>원하는 정보를 빠르게 찾을 수 있도록 하여 </a:t>
              </a:r>
              <a:endParaRPr lang="ko-KR" altLang="en-US" sz="140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  <a:p>
              <a:pPr lvl="0" algn="ctr">
                <a:defRPr/>
              </a:pPr>
              <a:r>
                <a:rPr lang="ko-KR" altLang="en-US" sz="1400">
                  <a:solidFill>
                    <a:srgbClr val="808080"/>
                  </a:solidFill>
                  <a:latin typeface="KoPubWorld돋움체 Medium"/>
                  <a:ea typeface="KoPubWorld돋움체 Medium"/>
                </a:rPr>
                <a:t>방문자의 만족도를 높이고 전반적인 효율성 증가</a:t>
              </a:r>
              <a:endParaRPr lang="ko-KR" altLang="en-US" sz="140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18" name="가로 글상자 17"/>
            <p:cNvSpPr txBox="1"/>
            <p:nvPr/>
          </p:nvSpPr>
          <p:spPr>
            <a:xfrm>
              <a:off x="1709713" y="4189094"/>
              <a:ext cx="4098685" cy="74866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  <a:solidFill>
                    <a:srgbClr val="404040"/>
                  </a:solidFill>
                  <a:effectLst/>
                  <a:latin typeface="KoPubWorld돋움체 Bold"/>
                  <a:ea typeface="KoPubWorld돋움체 Bold"/>
                </a:rPr>
                <a:t>기술 및 트렌드의 변화</a:t>
              </a:r>
  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effectLst/>
                <a:latin typeface="KoPubWorld돋움체 Bold"/>
                <a:ea typeface="KoPubWorld돋움체 Bold"/>
              </a:endParaRPr>
            </a:p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KoPubWorld돋움체 Medium"/>
                  <a:ea typeface="KoPubWorld돋움체 Medium"/>
                </a:rPr>
                <a:t>경쟁사에 비해 매력이 감소하는 웹사이트 디자인 재정비</a:t>
              </a:r>
  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endParaRPr>
            </a:p>
          </p:txBody>
        </p:sp>
      </p:grpSp>
      <p:grpSp>
        <p:nvGrpSpPr>
          <p:cNvPr id="60" name=""/>
          <p:cNvGrpSpPr/>
          <p:nvPr/>
        </p:nvGrpSpPr>
        <p:grpSpPr>
          <a:xfrm rot="0">
            <a:off x="8721090" y="3710702"/>
            <a:ext cx="7049452" cy="5517119"/>
            <a:chOff x="8749665" y="3710702"/>
            <a:chExt cx="7049452" cy="5517119"/>
          </a:xfrm>
        </p:grpSpPr>
        <p:grpSp>
          <p:nvGrpSpPr>
            <p:cNvPr id="59" name=""/>
            <p:cNvGrpSpPr/>
            <p:nvPr/>
          </p:nvGrpSpPr>
          <p:grpSpPr>
            <a:xfrm rot="0">
              <a:off x="8749665" y="3710702"/>
              <a:ext cx="7049452" cy="2459592"/>
              <a:chOff x="8749665" y="3710702"/>
              <a:chExt cx="7049452" cy="2459592"/>
            </a:xfrm>
          </p:grpSpPr>
          <p:grpSp>
            <p:nvGrpSpPr>
              <p:cNvPr id="52" name=""/>
              <p:cNvGrpSpPr/>
              <p:nvPr/>
            </p:nvGrpSpPr>
            <p:grpSpPr>
              <a:xfrm rot="0">
                <a:off x="8749665" y="3713440"/>
                <a:ext cx="2880360" cy="2456854"/>
                <a:chOff x="8749665" y="3713439"/>
                <a:chExt cx="2880360" cy="2456854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8749665" y="3713439"/>
                  <a:ext cx="2880360" cy="2052256"/>
                </a:xfrm>
                <a:prstGeom prst="rect">
                  <a:avLst/>
                </a:prstGeom>
              </p:spPr>
            </p:pic>
            <p:sp>
              <p:nvSpPr>
                <p:cNvPr id="22" name="가로 글상자 21"/>
                <p:cNvSpPr txBox="1"/>
                <p:nvPr/>
              </p:nvSpPr>
              <p:spPr>
                <a:xfrm>
                  <a:off x="9655493" y="5914190"/>
                  <a:ext cx="1068705" cy="256104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p>
                  <a:pPr lvl="0" algn="ctr">
                    <a:defRPr/>
                  </a:pPr>
                  <a:r>
                    <a:rPr lang="en-US" altLang="ko-KR" sz="110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Trust </a:t>
                  </a:r>
                  <a:r>
                    <a:rPr lang="ko-KR" altLang="en-US" sz="110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신뢰하는</a:t>
                  </a:r>
                  <a:endParaRPr lang="ko-KR" altLang="en-US" sz="110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</p:grpSp>
          <p:grpSp>
            <p:nvGrpSpPr>
              <p:cNvPr id="53" name=""/>
              <p:cNvGrpSpPr/>
              <p:nvPr/>
            </p:nvGrpSpPr>
            <p:grpSpPr>
              <a:xfrm rot="0">
                <a:off x="12918757" y="3710702"/>
                <a:ext cx="2880360" cy="2459592"/>
                <a:chOff x="12918757" y="3710701"/>
                <a:chExt cx="2880360" cy="2459592"/>
              </a:xfrm>
            </p:grpSpPr>
            <p:sp>
              <p:nvSpPr>
                <p:cNvPr id="26" name="가로 글상자 21"/>
                <p:cNvSpPr txBox="1"/>
                <p:nvPr/>
              </p:nvSpPr>
              <p:spPr>
                <a:xfrm>
                  <a:off x="13638848" y="5911452"/>
                  <a:ext cx="1440178" cy="258842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S</a:t>
                  </a:r>
                  <a:r>
    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pecialized 전문적인</a:t>
                  </a:r>
    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pic>
              <p:nvPicPr>
                <p:cNvPr id="27" name="그림 26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2918757" y="3710701"/>
                  <a:ext cx="2880360" cy="20522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"/>
            <p:cNvGrpSpPr/>
            <p:nvPr/>
          </p:nvGrpSpPr>
          <p:grpSpPr>
            <a:xfrm rot="0">
              <a:off x="8763954" y="6768227"/>
              <a:ext cx="7020877" cy="2459594"/>
              <a:chOff x="8778240" y="6768227"/>
              <a:chExt cx="7020877" cy="2459594"/>
            </a:xfrm>
          </p:grpSpPr>
          <p:grpSp>
            <p:nvGrpSpPr>
              <p:cNvPr id="55" name=""/>
              <p:cNvGrpSpPr/>
              <p:nvPr/>
            </p:nvGrpSpPr>
            <p:grpSpPr>
              <a:xfrm rot="0">
                <a:off x="8778240" y="6768227"/>
                <a:ext cx="2880360" cy="2459594"/>
                <a:chOff x="8778240" y="6768227"/>
                <a:chExt cx="2880360" cy="2459594"/>
              </a:xfrm>
            </p:grpSpPr>
            <p:sp>
              <p:nvSpPr>
                <p:cNvPr id="34" name="가로 글상자 21"/>
                <p:cNvSpPr txBox="1"/>
                <p:nvPr/>
              </p:nvSpPr>
              <p:spPr>
                <a:xfrm>
                  <a:off x="9588818" y="8971716"/>
                  <a:ext cx="1259205" cy="256105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Respect</a:t>
                  </a:r>
                  <a:r>
    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 존중하는</a:t>
                  </a:r>
    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8778240" y="6768227"/>
                  <a:ext cx="2880360" cy="2052256"/>
                </a:xfrm>
                <a:prstGeom prst="rect">
                  <a:avLst/>
                </a:prstGeom>
              </p:spPr>
            </p:pic>
          </p:grpSp>
          <p:grpSp>
            <p:nvGrpSpPr>
              <p:cNvPr id="57" name=""/>
              <p:cNvGrpSpPr/>
              <p:nvPr/>
            </p:nvGrpSpPr>
            <p:grpSpPr>
              <a:xfrm rot="0">
                <a:off x="12918757" y="6768227"/>
                <a:ext cx="2880360" cy="2459594"/>
                <a:chOff x="12918757" y="6768227"/>
                <a:chExt cx="2880360" cy="2459594"/>
              </a:xfrm>
            </p:grpSpPr>
            <p:sp>
              <p:nvSpPr>
                <p:cNvPr id="36" name="가로 글상자 21"/>
                <p:cNvSpPr txBox="1"/>
                <p:nvPr/>
              </p:nvSpPr>
              <p:spPr>
                <a:xfrm>
                  <a:off x="13743623" y="8968977"/>
                  <a:ext cx="1230629" cy="258844"/>
                </a:xfrm>
                <a:prstGeom prst="rect">
                  <a:avLst/>
                </a:prstGeom>
              </p:spPr>
              <p:txBody>
                <a:bodyPr wrap="none" anchor="ctr" anchorCtr="0">
                  <a:spAutoFit/>
                </a:bodyPr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r>
    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console</a:t>
                  </a:r>
                  <a:r>
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 </a:t>
                  </a:r>
                  <a:r>
    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  <a:solidFill>
                        <a:srgbClr val="404040"/>
                      </a:solidFill>
                      <a:latin typeface="KoPubWorld돋움체 Medium"/>
                      <a:ea typeface="KoPubWorld돋움체 Medium"/>
                    </a:rPr>
                    <a:t>위로하는</a:t>
                  </a:r>
    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  <a:solidFill>
                      <a:srgbClr val="404040"/>
                    </a:solidFill>
                    <a:latin typeface="KoPubWorld돋움체 Medium"/>
                    <a:ea typeface="KoPubWorld돋움체 Medium"/>
                  </a:endParaRPr>
                </a:p>
              </p:txBody>
            </p:sp>
            <p:pic>
              <p:nvPicPr>
                <p:cNvPr id="56" name="그림 5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2918757" y="6768227"/>
                  <a:ext cx="2880360" cy="205225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가로 글상자 60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rPr>
              <a:t>기획의도 및 키워드 선정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64" name="가로 글상자 63"/>
          <p:cNvSpPr txBox="1"/>
          <p:nvPr/>
        </p:nvSpPr>
        <p:spPr>
          <a:xfrm>
            <a:off x="1952009" y="7640955"/>
            <a:ext cx="3584335" cy="748665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effectLst/>
                <a:latin typeface="KoPubWorld돋움체 Bold"/>
                <a:ea typeface="KoPubWorld돋움체 Bold"/>
              </a:rPr>
              <a:t>게시판 구현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effectLst/>
              <a:latin typeface="KoPubWorld돋움체 Bold"/>
              <a:ea typeface="KoPubWorld돋움체 Bold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고객과의 소통을 위한 서비스 제공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aphicFrame>
        <p:nvGraphicFramePr>
          <p:cNvPr id="63" name="표 62"/>
          <p:cNvGraphicFramePr>
            <a:graphicFrameLocks noGrp="1"/>
          </p:cNvGraphicFramePr>
          <p:nvPr/>
        </p:nvGraphicFramePr>
        <p:xfrm>
          <a:off x="397660" y="2275877"/>
          <a:ext cx="16845206" cy="717302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06458"/>
                <a:gridCol w="2406458"/>
                <a:gridCol w="2406458"/>
                <a:gridCol w="2406458"/>
                <a:gridCol w="2406458"/>
                <a:gridCol w="2406458"/>
                <a:gridCol w="2406458"/>
              </a:tblGrid>
              <a:tr h="78458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일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월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화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수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목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금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 sz="1500" b="0">
                          <a:solidFill>
                            <a:schemeClr val="lt1"/>
                          </a:solidFill>
                          <a:latin typeface="KoPubWorld돋움체 Bold"/>
                          <a:ea typeface="KoPubWorld돋움체 Bold"/>
                        </a:rPr>
                        <a:t>토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KoPubWorld돋움체 Bold"/>
                        <a:ea typeface="KoPubWorld돋움체 Bold"/>
                      </a:endParaRPr>
                    </a:p>
                  </a:txBody>
                  <a:tcPr marL="91440" marR="91440" anchor="ctr"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solidFill>
                            <a:srgbClr val="404040"/>
                          </a:solidFill>
                          <a:latin typeface="KoPubWorld돋움체 Medium"/>
                          <a:ea typeface="KoPubWorld돋움체 Medium"/>
                        </a:rPr>
                        <a:t>09.01</a:t>
                      </a:r>
                      <a:endParaRPr lang="en-US" altLang="ko-KR" sz="1100">
                        <a:solidFill>
                          <a:srgbClr val="404040"/>
                        </a:solidFill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09.02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09.03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09.04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09.05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09.06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09.07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09.08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09.09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09.10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09.11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09.12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09.13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09.14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09.15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09.16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09.17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09.18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09.19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09.20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09.21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09.22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09.23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09.24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09.25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09.26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09.27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09.28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  <a:tr h="127768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09.29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09.30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10.01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10.02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10.03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10.04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lvl="0" algn="r">
                        <a:defRPr/>
                      </a:pPr>
                      <a:r>
                        <a:rPr lang="en-US" altLang="ko-KR" sz="1100">
                          <a:latin typeface="KoPubWorld돋움체 Medium"/>
                          <a:ea typeface="KoPubWorld돋움체 Medium"/>
                        </a:rPr>
                        <a:t>10.05</a:t>
                      </a:r>
                      <a:endParaRPr lang="en-US" altLang="ko-KR" sz="1100">
                        <a:latin typeface="KoPubWorld돋움체 Medium"/>
                        <a:ea typeface="KoPubWorld돋움체 Medium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" name="가로 글상자 63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바탕체 Bold"/>
                <a:ea typeface="KoPubWorld바탕체 Bold"/>
              </a:rPr>
              <a:t>프로젝트 일정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4707280" y="3522058"/>
            <a:ext cx="5219178" cy="287054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e2e9f4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6" name="가로 글상자 65"/>
          <p:cNvSpPr txBox="1"/>
          <p:nvPr/>
        </p:nvSpPr>
        <p:spPr>
          <a:xfrm>
            <a:off x="4707280" y="3809112"/>
            <a:ext cx="2006015" cy="28302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300">
                <a:solidFill>
                  <a:srgbClr val="404040"/>
                </a:solidFill>
                <a:latin typeface="KoPubWorld돋움체 Medium"/>
                <a:ea typeface="KoPubWorld돋움체 Medium"/>
              </a:rPr>
              <a:t>주제 선정 및 웹페이지 분석</a:t>
            </a:r>
            <a:endParaRPr lang="ko-KR" altLang="en-US" sz="13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545537" y="5093590"/>
            <a:ext cx="4593249" cy="287055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오른쪽 화살표 70"/>
          <p:cNvSpPr/>
          <p:nvPr/>
        </p:nvSpPr>
        <p:spPr>
          <a:xfrm flipH="1">
            <a:off x="10180076" y="3805080"/>
            <a:ext cx="6879250" cy="287054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bfbfb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가로 글상자 71"/>
          <p:cNvSpPr txBox="1"/>
          <p:nvPr/>
        </p:nvSpPr>
        <p:spPr>
          <a:xfrm>
            <a:off x="10779305" y="3523074"/>
            <a:ext cx="2685852" cy="286038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기획서 작성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디자인 및 기능추가 계획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73" name="왼쪽/오른쪽 화살표 72"/>
          <p:cNvSpPr/>
          <p:nvPr/>
        </p:nvSpPr>
        <p:spPr>
          <a:xfrm>
            <a:off x="2896587" y="4650704"/>
            <a:ext cx="7029871" cy="287056"/>
          </a:xfrm>
          <a:prstGeom prst="leftRightArrow">
            <a:avLst>
              <a:gd name="adj1" fmla="val 50000"/>
              <a:gd name="adj2" fmla="val 137764"/>
            </a:avLst>
          </a:prstGeom>
          <a:solidFill>
            <a:srgbClr val="a0b4e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4" name="가로 글상자 73"/>
          <p:cNvSpPr txBox="1"/>
          <p:nvPr/>
        </p:nvSpPr>
        <p:spPr>
          <a:xfrm>
            <a:off x="6713295" y="7533719"/>
            <a:ext cx="3746334" cy="28788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의정부 을지대병원 장례식장 웹사이트 리디자인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개발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76" name="가로 글상자 75"/>
          <p:cNvSpPr txBox="1"/>
          <p:nvPr/>
        </p:nvSpPr>
        <p:spPr>
          <a:xfrm>
            <a:off x="5288319" y="4937760"/>
            <a:ext cx="2246405" cy="2895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웹사이트 와이어프레임 작업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grpSp>
        <p:nvGrpSpPr>
          <p:cNvPr id="93" name=""/>
          <p:cNvGrpSpPr/>
          <p:nvPr/>
        </p:nvGrpSpPr>
        <p:grpSpPr>
          <a:xfrm rot="0">
            <a:off x="7676461" y="5082599"/>
            <a:ext cx="9382861" cy="298046"/>
            <a:chOff x="7676461" y="5082599"/>
            <a:chExt cx="9382861" cy="298046"/>
          </a:xfrm>
        </p:grpSpPr>
        <p:sp>
          <p:nvSpPr>
            <p:cNvPr id="77" name="오른쪽 화살표 76"/>
            <p:cNvSpPr/>
            <p:nvPr/>
          </p:nvSpPr>
          <p:spPr>
            <a:xfrm flipH="1">
              <a:off x="7676461" y="5093590"/>
              <a:ext cx="7464813" cy="287055"/>
            </a:xfrm>
            <a:prstGeom prst="rightArrow">
              <a:avLst>
                <a:gd name="adj1" fmla="val 50000"/>
                <a:gd name="adj2" fmla="val 157057"/>
              </a:avLst>
            </a:prstGeom>
            <a:solidFill>
              <a:srgbClr val="8f8f8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78" name="오른쪽 화살표 77"/>
            <p:cNvSpPr/>
            <p:nvPr/>
          </p:nvSpPr>
          <p:spPr>
            <a:xfrm>
              <a:off x="14941292" y="5082599"/>
              <a:ext cx="2118030" cy="287055"/>
            </a:xfrm>
            <a:prstGeom prst="rightArrow">
              <a:avLst>
                <a:gd name="adj1" fmla="val 50000"/>
                <a:gd name="adj2" fmla="val 157057"/>
              </a:avLst>
            </a:prstGeom>
            <a:solidFill>
              <a:srgbClr val="8f8f8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84" name="오른쪽 화살표 83"/>
          <p:cNvSpPr/>
          <p:nvPr/>
        </p:nvSpPr>
        <p:spPr>
          <a:xfrm>
            <a:off x="545540" y="7313339"/>
            <a:ext cx="16513782" cy="287055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d3d3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95" name=""/>
          <p:cNvGrpSpPr/>
          <p:nvPr/>
        </p:nvGrpSpPr>
        <p:grpSpPr>
          <a:xfrm rot="0">
            <a:off x="545538" y="8679379"/>
            <a:ext cx="14150103" cy="490224"/>
            <a:chOff x="5418788" y="8809855"/>
            <a:chExt cx="4507671" cy="490224"/>
          </a:xfrm>
        </p:grpSpPr>
        <p:sp>
          <p:nvSpPr>
            <p:cNvPr id="82" name="가로 글상자 81"/>
            <p:cNvSpPr txBox="1"/>
            <p:nvPr/>
          </p:nvSpPr>
          <p:spPr>
            <a:xfrm>
              <a:off x="7483769" y="8809855"/>
              <a:ext cx="377708" cy="2894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수정 및 마무리</a:t>
              </a:r>
  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  <p:sp>
          <p:nvSpPr>
            <p:cNvPr id="86" name="왼쪽/오른쪽 화살표 85"/>
            <p:cNvSpPr/>
            <p:nvPr/>
          </p:nvSpPr>
          <p:spPr>
            <a:xfrm>
              <a:off x="5418788" y="9013024"/>
              <a:ext cx="4507671" cy="287055"/>
            </a:xfrm>
            <a:prstGeom prst="leftRightArrow">
              <a:avLst>
                <a:gd name="adj1" fmla="val 50000"/>
                <a:gd name="adj2" fmla="val 137764"/>
              </a:avLst>
            </a:prstGeom>
            <a:solidFill>
              <a:srgbClr val="d9d9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87" name="가로 글상자 86"/>
          <p:cNvSpPr txBox="1"/>
          <p:nvPr/>
        </p:nvSpPr>
        <p:spPr>
          <a:xfrm>
            <a:off x="12405360" y="4792920"/>
            <a:ext cx="1611630" cy="289679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웹사이트 피그마 작업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97" name="오른쪽 화살표 96"/>
          <p:cNvSpPr/>
          <p:nvPr/>
        </p:nvSpPr>
        <p:spPr>
          <a:xfrm flipH="1">
            <a:off x="545540" y="6332220"/>
            <a:ext cx="16513784" cy="287054"/>
          </a:xfrm>
          <a:prstGeom prst="rightArrow">
            <a:avLst>
              <a:gd name="adj1" fmla="val 50000"/>
              <a:gd name="adj2" fmla="val 157057"/>
            </a:avLst>
          </a:prstGeom>
          <a:solidFill>
            <a:srgbClr val="d3d3e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개발 환경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cxnSp>
        <p:nvCxnSpPr>
          <p:cNvPr id="63" name="선 62"/>
          <p:cNvCxnSpPr/>
          <p:nvPr/>
        </p:nvCxnSpPr>
        <p:spPr>
          <a:xfrm rot="16200000" flipH="1">
            <a:off x="5320534" y="5661921"/>
            <a:ext cx="6915412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가로 글상자 64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Markup</a:t>
            </a:r>
            <a:r>
              <a:rPr lang="ko-KR" altLang="en-US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/</a:t>
            </a:r>
            <a:r>
              <a:rPr lang="ko-KR" altLang="en-US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 </a:t>
            </a:r>
            <a:r>
              <a:rPr lang="en-US" altLang="ko-KR" sz="1500">
                <a:solidFill>
                  <a:srgbClr val="808080"/>
                </a:solidFill>
                <a:latin typeface="KoPubWorld돋움체 Medium"/>
                <a:ea typeface="KoPubWorld돋움체 Medium"/>
              </a:rPr>
              <a:t>Front-End</a:t>
            </a:r>
            <a:endParaRPr lang="en-US" altLang="ko-KR" sz="150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66" name="가로 글상자 65"/>
          <p:cNvSpPr txBox="1"/>
          <p:nvPr/>
        </p:nvSpPr>
        <p:spPr>
          <a:xfrm>
            <a:off x="9226942" y="2204215"/>
            <a:ext cx="185492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Back-End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grpSp>
        <p:nvGrpSpPr>
          <p:cNvPr id="84" name=""/>
          <p:cNvGrpSpPr/>
          <p:nvPr/>
        </p:nvGrpSpPr>
        <p:grpSpPr>
          <a:xfrm rot="0">
            <a:off x="2213436" y="5808976"/>
            <a:ext cx="4353441" cy="1031780"/>
            <a:chOff x="3323023" y="6644103"/>
            <a:chExt cx="4353441" cy="1031780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4"/>
            <a:srcRect t="17050"/>
            <a:stretch>
              <a:fillRect/>
            </a:stretch>
          </p:blipFill>
          <p:spPr>
            <a:xfrm>
              <a:off x="3323023" y="6671170"/>
              <a:ext cx="1164528" cy="966009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5"/>
            <a:srcRect t="16130"/>
            <a:stretch>
              <a:fillRect/>
            </a:stretch>
          </p:blipFill>
          <p:spPr>
            <a:xfrm>
              <a:off x="4585162" y="6644103"/>
              <a:ext cx="867163" cy="1020142"/>
            </a:xfrm>
            <a:prstGeom prst="rect">
              <a:avLst/>
            </a:prstGeom>
          </p:spPr>
        </p:pic>
        <p:grpSp>
          <p:nvGrpSpPr>
            <p:cNvPr id="71" name=""/>
            <p:cNvGrpSpPr/>
            <p:nvPr/>
          </p:nvGrpSpPr>
          <p:grpSpPr>
            <a:xfrm rot="0">
              <a:off x="5556173" y="6667758"/>
              <a:ext cx="2120291" cy="1008126"/>
              <a:chOff x="4713805" y="7177829"/>
              <a:chExt cx="2120291" cy="1008126"/>
            </a:xfrm>
          </p:grpSpPr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6"/>
              <a:srcRect l="23360" r="20440"/>
              <a:stretch>
                <a:fillRect/>
              </a:stretch>
            </p:blipFill>
            <p:spPr>
              <a:xfrm>
                <a:off x="4713805" y="7177829"/>
                <a:ext cx="1008126" cy="1008126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 rotWithShape="1">
              <a:blip r:embed="rId7"/>
              <a:srcRect l="31880" t="21130" r="31310" b="20110"/>
              <a:stretch>
                <a:fillRect/>
              </a:stretch>
            </p:blipFill>
            <p:spPr>
              <a:xfrm>
                <a:off x="5859169" y="7241334"/>
                <a:ext cx="974927" cy="874029"/>
              </a:xfrm>
              <a:prstGeom prst="rect">
                <a:avLst/>
              </a:prstGeom>
            </p:spPr>
          </p:pic>
        </p:grpSp>
      </p:grpSp>
      <p:grpSp>
        <p:nvGrpSpPr>
          <p:cNvPr id="87" name=""/>
          <p:cNvGrpSpPr/>
          <p:nvPr/>
        </p:nvGrpSpPr>
        <p:grpSpPr>
          <a:xfrm rot="0">
            <a:off x="3042707" y="4348481"/>
            <a:ext cx="2694898" cy="865531"/>
            <a:chOff x="1044086" y="3345136"/>
            <a:chExt cx="2694898" cy="865531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44086" y="3376678"/>
              <a:ext cx="823024" cy="802449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007922" y="3345136"/>
              <a:ext cx="1731062" cy="865531"/>
            </a:xfrm>
            <a:prstGeom prst="rect">
              <a:avLst/>
            </a:prstGeom>
          </p:spPr>
        </p:pic>
      </p:grp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324596" y="3496672"/>
            <a:ext cx="3234095" cy="161704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817581" y="3829146"/>
            <a:ext cx="3507015" cy="952099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039373" y="4937760"/>
            <a:ext cx="2570445" cy="1927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8" name="그룹 7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pic>
            <p:nvPicPr>
              <p:cNvPr id="9" name="Image 0" descr="preencoded.png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0" y="0"/>
                <a:ext cx="17556480" cy="9875520"/>
              </a:xfrm>
              <a:prstGeom prst="rect">
                <a:avLst/>
              </a:prstGeom>
            </p:spPr>
          </p:pic>
          <p:sp>
            <p:nvSpPr>
              <p:cNvPr id="10" name="직사각형 2"/>
              <p:cNvSpPr/>
              <p:nvPr/>
            </p:nvSpPr>
            <p:spPr>
              <a:xfrm>
                <a:off x="642845" y="1199523"/>
                <a:ext cx="1761472" cy="561061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1865177" y="6284047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2" name="직사각형 5"/>
              <p:cNvSpPr/>
              <p:nvPr/>
            </p:nvSpPr>
            <p:spPr>
              <a:xfrm>
                <a:off x="5240420" y="640787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3" name="직사각형 6"/>
              <p:cNvSpPr/>
              <p:nvPr/>
            </p:nvSpPr>
            <p:spPr>
              <a:xfrm>
                <a:off x="9008929" y="64269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14" name="직사각형 7"/>
              <p:cNvSpPr/>
              <p:nvPr/>
            </p:nvSpPr>
            <p:spPr>
              <a:xfrm>
                <a:off x="12504604" y="6312622"/>
                <a:ext cx="3183698" cy="1304794"/>
              </a:xfrm>
              <a:prstGeom prst="rect">
                <a:avLst/>
              </a:prstGeom>
              <a:solidFill>
                <a:srgbClr val="f2f3f7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241280" y="1092219"/>
              <a:ext cx="16960186" cy="7620000"/>
            </a:xfrm>
            <a:prstGeom prst="rect">
              <a:avLst/>
            </a:prstGeom>
            <a:solidFill>
              <a:srgbClr val="f2f3f7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endParaRPr lang="en-US" altLang="ko-KR"/>
            </a:p>
          </p:txBody>
        </p:sp>
      </p:grpSp>
      <p:grpSp>
        <p:nvGrpSpPr>
          <p:cNvPr id="23" name=""/>
          <p:cNvGrpSpPr/>
          <p:nvPr/>
        </p:nvGrpSpPr>
        <p:grpSpPr>
          <a:xfrm rot="0">
            <a:off x="6122984" y="1741241"/>
            <a:ext cx="5310512" cy="6400728"/>
            <a:chOff x="6122983" y="1734005"/>
            <a:chExt cx="5310512" cy="6400728"/>
          </a:xfrm>
        </p:grpSpPr>
        <p:sp>
          <p:nvSpPr>
            <p:cNvPr id="17" name="도넛 16"/>
            <p:cNvSpPr/>
            <p:nvPr/>
          </p:nvSpPr>
          <p:spPr>
            <a:xfrm>
              <a:off x="6122983" y="1734005"/>
              <a:ext cx="5310513" cy="5310513"/>
            </a:xfrm>
            <a:prstGeom prst="donut">
              <a:avLst>
                <a:gd name="adj" fmla="val 1953"/>
              </a:avLst>
            </a:prstGeom>
            <a:solidFill>
              <a:srgbClr val="afc9eb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lvl="0" algn="ctr">
                <a:defRPr/>
              </a:pPr>
              <a:r>
                <a:rPr lang="en-US" altLang="ko-KR" sz="3000">
                  <a:solidFill>
                    <a:srgbClr val="404040"/>
                  </a:solidFill>
                  <a:latin typeface="KoPubWorld바탕체 Medium"/>
                  <a:ea typeface="KoPubWorld바탕체 Medium"/>
                </a:rPr>
                <a:t>CONTENTS 2</a:t>
              </a:r>
              <a:endParaRPr lang="en-US" altLang="ko-KR" sz="3000">
                <a:solidFill>
                  <a:srgbClr val="404040"/>
                </a:solidFill>
                <a:latin typeface="KoPubWorld바탕체 Medium"/>
                <a:ea typeface="KoPubWorld바탕체 Medium"/>
              </a:endParaRPr>
            </a:p>
          </p:txBody>
        </p:sp>
        <p:sp>
          <p:nvSpPr>
            <p:cNvPr id="22" name="가로 글상자 21"/>
            <p:cNvSpPr txBox="1"/>
            <p:nvPr/>
          </p:nvSpPr>
          <p:spPr>
            <a:xfrm>
              <a:off x="6786562" y="7557519"/>
              <a:ext cx="3983356" cy="57721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웹사이트 분석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와이어프레임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|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KoPubWorld돋움체 Medium"/>
                  <a:ea typeface="KoPubWorld돋움체 Medium"/>
                </a:rPr>
                <a:t> 추가기능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서울대병원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69845"/>
            <a:ext cx="13051850" cy="694621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/>
          <a:srcRect l="32010" r="31160" b="71580"/>
          <a:stretch>
            <a:fillRect/>
          </a:stretch>
        </p:blipFill>
        <p:spPr>
          <a:xfrm>
            <a:off x="11138639" y="2764853"/>
            <a:ext cx="5919988" cy="2458656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</p:pic>
      <p:sp>
        <p:nvSpPr>
          <p:cNvPr id="93" name="가로 글상자 92"/>
          <p:cNvSpPr txBox="1"/>
          <p:nvPr/>
        </p:nvSpPr>
        <p:spPr>
          <a:xfrm>
            <a:off x="14100810" y="6586711"/>
            <a:ext cx="2615569" cy="1460009"/>
          </a:xfrm>
          <a:prstGeom prst="rect">
            <a:avLst/>
          </a:prstGeom>
          <a:solidFill>
            <a:srgbClr val="c0cdef"/>
          </a:solidFill>
          <a:ln>
            <a:noFill/>
          </a:ln>
        </p:spPr>
        <p:txBody>
          <a:bodyPr wrap="none">
            <a:spAutoFit/>
          </a:bodyPr>
          <a:p>
            <a:pPr lvl="0"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lang="ko-KR" altLang="en-US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lang="ko-KR" altLang="en-US" sz="15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lang="ko-KR" altLang="en-US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차분하고 신뢰감을 주는 색감</a:t>
            </a:r>
            <a:endParaRPr lang="ko-KR" altLang="en-US" sz="15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lang="ko-KR" altLang="en-US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진지한 글씨체</a:t>
            </a:r>
            <a:endParaRPr lang="ko-KR" altLang="en-US" sz="15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lang="ko-KR" altLang="en-US" sz="150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찾기 편한 기능</a:t>
            </a:r>
            <a:endParaRPr lang="ko-KR" altLang="en-US" sz="150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"/>
          <p:cNvGrpSpPr/>
          <p:nvPr/>
        </p:nvGrpSpPr>
        <p:grpSpPr>
          <a:xfrm rot="0">
            <a:off x="0" y="0"/>
            <a:ext cx="17556480" cy="9875520"/>
            <a:chOff x="0" y="0"/>
            <a:chExt cx="17556480" cy="9875520"/>
          </a:xfrm>
        </p:grpSpPr>
        <p:grpSp>
          <p:nvGrpSpPr>
            <p:cNvPr id="11" name=""/>
            <p:cNvGrpSpPr/>
            <p:nvPr/>
          </p:nvGrpSpPr>
          <p:grpSpPr>
            <a:xfrm rot="0">
              <a:off x="0" y="0"/>
              <a:ext cx="17556480" cy="9875520"/>
              <a:chOff x="0" y="0"/>
              <a:chExt cx="17556480" cy="9875520"/>
            </a:xfrm>
          </p:grpSpPr>
          <p:grpSp>
            <p:nvGrpSpPr>
              <p:cNvPr id="9" name=""/>
              <p:cNvGrpSpPr/>
              <p:nvPr/>
            </p:nvGrpSpPr>
            <p:grpSpPr>
              <a:xfrm rot="0">
                <a:off x="0" y="0"/>
                <a:ext cx="17556480" cy="9875520"/>
                <a:chOff x="0" y="0"/>
                <a:chExt cx="17556480" cy="9875520"/>
              </a:xfrm>
            </p:grpSpPr>
            <p:pic>
              <p:nvPicPr>
                <p:cNvPr id="2" name="Image 0" descr="preencoded.png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0" y="0"/>
                  <a:ext cx="17556480" cy="9875520"/>
                </a:xfrm>
                <a:prstGeom prst="rect">
                  <a:avLst/>
                </a:prstGeom>
              </p:spPr>
            </p:pic>
            <p:sp>
              <p:nvSpPr>
                <p:cNvPr id="4" name="직사각형 3"/>
                <p:cNvSpPr/>
                <p:nvPr/>
              </p:nvSpPr>
              <p:spPr>
                <a:xfrm>
                  <a:off x="724638" y="736808"/>
                  <a:ext cx="4748283" cy="895634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lvl="0" algn="ctr">
                    <a:defRPr/>
                  </a:pPr>
                  <a:endParaRPr lang="ko-KR" altLang="en-US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2264389" y="736808"/>
                  <a:ext cx="4748283" cy="895634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2270248" y="2509880"/>
                  <a:ext cx="2885932" cy="6297872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7928382" y="3732493"/>
                  <a:ext cx="8672012" cy="2388358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7928383" y="6661075"/>
                  <a:ext cx="8842610" cy="2772201"/>
                </a:xfrm>
                <a:prstGeom prst="rect">
                  <a:avLst/>
                </a:prstGeom>
                <a:solidFill>
                  <a:srgbClr val="ffffff">
                    <a:alpha val="100000"/>
                  </a:srgbClr>
                </a:solidFill>
                <a:ln w="19050" cap="flat" cmpd="sng" algn="ctr">
                  <a:noFill/>
                  <a:prstDash val="solid"/>
                </a:ln>
              </p:spPr>
              <p:txBody>
                <a:bodyPr anchor="ctr"/>
                <a:p>
                  <a:pPr marL="0" lvl="0" indent="0" algn="ctr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맑은 고딕"/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11145272" y="2343264"/>
                <a:ext cx="2317276" cy="11230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712733" y="3046621"/>
              <a:ext cx="15892532" cy="622963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3" name="가로 글상자 12"/>
          <p:cNvSpPr txBox="1"/>
          <p:nvPr/>
        </p:nvSpPr>
        <p:spPr>
          <a:xfrm>
            <a:off x="397659" y="1153348"/>
            <a:ext cx="7278805" cy="5973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3400">
                <a:solidFill>
                  <a:srgbClr val="404040"/>
                </a:solidFill>
                <a:latin typeface="KoPubWorld바탕체 Bold"/>
                <a:ea typeface="KoPubWorld바탕체 Bold"/>
              </a:rPr>
              <a:t>웹사이트 분석</a:t>
            </a:r>
            <a:endParaRPr lang="ko-KR" altLang="en-US" sz="3400">
              <a:solidFill>
                <a:srgbClr val="404040"/>
              </a:solidFill>
              <a:latin typeface="KoPubWorld바탕체 Bold"/>
              <a:ea typeface="KoPubWorld바탕체 Bold"/>
            </a:endParaRPr>
          </a:p>
        </p:txBody>
      </p:sp>
      <p:sp>
        <p:nvSpPr>
          <p:cNvPr id="90" name="가로 글상자 89"/>
          <p:cNvSpPr txBox="1"/>
          <p:nvPr/>
        </p:nvSpPr>
        <p:spPr>
          <a:xfrm>
            <a:off x="397659" y="2204215"/>
            <a:ext cx="2115880" cy="31800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KoPubWorld돋움체 Medium"/>
                <a:ea typeface="KoPubWorld돋움체 Medium"/>
              </a:rPr>
              <a:t>서울적십자병원 장례식장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KoPubWorld돋움체 Medium"/>
              <a:ea typeface="KoPubWorld돋움체 Medium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7659" y="2522219"/>
            <a:ext cx="14528220" cy="6884585"/>
          </a:xfrm>
          <a:prstGeom prst="rect">
            <a:avLst/>
          </a:prstGeom>
          <a:ln>
            <a:solidFill>
              <a:srgbClr val="d9d9d9"/>
            </a:solidFill>
          </a:ln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/>
          <a:srcRect l="25810" r="31780" b="64250"/>
          <a:stretch>
            <a:fillRect/>
          </a:stretch>
        </p:blipFill>
        <p:spPr>
          <a:xfrm>
            <a:off x="9239248" y="5373188"/>
            <a:ext cx="7446372" cy="2945003"/>
          </a:xfrm>
          <a:prstGeom prst="rect">
            <a:avLst/>
          </a:prstGeom>
          <a:ln>
            <a:solidFill>
              <a:srgbClr val="d9d9d9"/>
            </a:solidFill>
          </a:ln>
        </p:spPr>
      </p:pic>
      <p:sp>
        <p:nvSpPr>
          <p:cNvPr id="93" name="가로 글상자 92"/>
          <p:cNvSpPr txBox="1"/>
          <p:nvPr/>
        </p:nvSpPr>
        <p:spPr>
          <a:xfrm>
            <a:off x="9239248" y="5090166"/>
            <a:ext cx="514069" cy="283022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 sz="1300">
                <a:latin typeface="KoPubWorld돋움체 Medium"/>
                <a:ea typeface="KoPubWorld돋움체 Medium"/>
              </a:rPr>
              <a:t>메뉴</a:t>
            </a:r>
            <a:endParaRPr lang="ko-KR" altLang="en-US" sz="1300">
              <a:latin typeface="KoPubWorld돋움체 Medium"/>
              <a:ea typeface="KoPubWorld돋움체 Medium"/>
            </a:endParaRPr>
          </a:p>
        </p:txBody>
      </p:sp>
      <p:sp>
        <p:nvSpPr>
          <p:cNvPr id="94" name="가로 글상자 93"/>
          <p:cNvSpPr txBox="1"/>
          <p:nvPr/>
        </p:nvSpPr>
        <p:spPr>
          <a:xfrm>
            <a:off x="13757535" y="3134852"/>
            <a:ext cx="2336688" cy="1454293"/>
          </a:xfrm>
          <a:prstGeom prst="rect">
            <a:avLst/>
          </a:prstGeom>
          <a:solidFill>
            <a:srgbClr val="c0cdef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모니터 전체 크기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색감을 하나로 통일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깔끔하고 단정한 글씨체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KoPubWorld돋움체 Medium"/>
                <a:ea typeface="KoPubWorld돋움체 Medium"/>
              </a:rPr>
              <a:t> 한 눈에 찾기 쉬운 아이콘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404040"/>
              </a:solidFill>
              <a:latin typeface="KoPubWorld돋움체 Medium"/>
              <a:ea typeface="KoPubWorld돋움체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mangoboard.net</ep:Company>
  <ep:Words>408</ep:Words>
  <ep:PresentationFormat>On-screen Show (16:9)</ep:PresentationFormat>
  <ep:Paragraphs>83</ep:Paragraphs>
  <ep:Slides>27</ep:Slides>
  <ep:Notes>27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2024-07-23T08:14:38.000</dcterms:created>
  <dc:creator>mangoboard.net_40341512</dc:creator>
  <cp:lastModifiedBy>user</cp:lastModifiedBy>
  <dcterms:modified xsi:type="dcterms:W3CDTF">2024-09-29T02:18:21.179</dcterms:modified>
  <cp:revision>338</cp:revision>
  <dc:subject>Presentation</dc:subject>
  <dc:title>제목을 입력하세요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